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9" r:id="rId2"/>
    <p:sldId id="262" r:id="rId3"/>
    <p:sldId id="260" r:id="rId4"/>
    <p:sldId id="272" r:id="rId5"/>
    <p:sldId id="271" r:id="rId6"/>
    <p:sldId id="273" r:id="rId7"/>
    <p:sldId id="275" r:id="rId8"/>
    <p:sldId id="263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92" r:id="rId19"/>
    <p:sldId id="286" r:id="rId20"/>
    <p:sldId id="287" r:id="rId21"/>
    <p:sldId id="288" r:id="rId22"/>
    <p:sldId id="293" r:id="rId23"/>
    <p:sldId id="276" r:id="rId24"/>
    <p:sldId id="289" r:id="rId25"/>
    <p:sldId id="290" r:id="rId26"/>
    <p:sldId id="296" r:id="rId27"/>
    <p:sldId id="291" r:id="rId28"/>
    <p:sldId id="294" r:id="rId29"/>
    <p:sldId id="264" r:id="rId30"/>
    <p:sldId id="299" r:id="rId31"/>
    <p:sldId id="298" r:id="rId32"/>
  </p:sldIdLst>
  <p:sldSz cx="12192000" cy="6858000"/>
  <p:notesSz cx="6858000" cy="9144000"/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167A"/>
    <a:srgbClr val="706259"/>
    <a:srgbClr val="71286F"/>
    <a:srgbClr val="66296F"/>
    <a:srgbClr val="4B285F"/>
    <a:srgbClr val="8D0C64"/>
    <a:srgbClr val="EC0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38"/>
    <p:restoredTop sz="94703"/>
  </p:normalViewPr>
  <p:slideViewPr>
    <p:cSldViewPr snapToGrid="0" snapToObjects="1">
      <p:cViewPr varScale="1">
        <p:scale>
          <a:sx n="119" d="100"/>
          <a:sy n="119" d="100"/>
        </p:scale>
        <p:origin x="216" y="10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C1F3C-60EC-7044-A90E-BDABB34D5F02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7B68C-4C01-8440-B477-457B2A560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6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7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40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09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27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84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418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8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557" algn="l" defTabSz="121914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7B68C-4C01-8440-B477-457B2A5607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4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D2ABD-5EC9-214E-9B02-903B04EF70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37151" y="4560929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chemeClr val="bg1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 descr="Cloud+Data_Center_Transformation_H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8" y="181944"/>
            <a:ext cx="3185299" cy="841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9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5"/>
            <a:ext cx="5725237" cy="4548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0231A2E-D8D5-6649-A3CE-68BF4A792CA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17671" y="1314875"/>
            <a:ext cx="5725237" cy="4548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409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9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5"/>
            <a:ext cx="3770685" cy="4548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0231A2E-D8D5-6649-A3CE-68BF4A792CA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47604" y="1314875"/>
            <a:ext cx="3770685" cy="4548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B89D5A2-B3A5-F243-B3A4-0842C39AE9D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172220" y="1314875"/>
            <a:ext cx="3770685" cy="4548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3747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9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448F9B4-58BE-A947-990E-5B29A0E33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3" y="1314875"/>
            <a:ext cx="2797404" cy="4435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A35385B-A67A-3C48-9B25-7BAF73FCB44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63823" y="1314875"/>
            <a:ext cx="2797404" cy="4435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926633E-BD36-FD42-8FB6-70C951B7F6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663" y="1314875"/>
            <a:ext cx="2797404" cy="4435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55E5BB-B6F5-174F-8411-8538CF6C60A8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145503" y="1314875"/>
            <a:ext cx="2797404" cy="4435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175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9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991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26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67DBD-5D71-514A-95F3-7E2CA9CCF4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866"/>
          <a:stretch/>
        </p:blipFill>
        <p:spPr>
          <a:xfrm>
            <a:off x="0" y="333484"/>
            <a:ext cx="12192000" cy="57698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70CFB4-EDAB-E745-84DA-0E4B8C0A76E2}"/>
              </a:ext>
            </a:extLst>
          </p:cNvPr>
          <p:cNvSpPr/>
          <p:nvPr userDrawn="1"/>
        </p:nvSpPr>
        <p:spPr>
          <a:xfrm>
            <a:off x="0" y="0"/>
            <a:ext cx="12192000" cy="4134678"/>
          </a:xfrm>
          <a:prstGeom prst="rect">
            <a:avLst/>
          </a:prstGeom>
          <a:gradFill>
            <a:gsLst>
              <a:gs pos="86000">
                <a:schemeClr val="bg1">
                  <a:alpha val="0"/>
                </a:schemeClr>
              </a:gs>
              <a:gs pos="2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7F14AB-C7DF-024F-9A3A-BE2890D3A761}"/>
              </a:ext>
            </a:extLst>
          </p:cNvPr>
          <p:cNvSpPr/>
          <p:nvPr userDrawn="1"/>
        </p:nvSpPr>
        <p:spPr>
          <a:xfrm>
            <a:off x="322983" y="1314875"/>
            <a:ext cx="3770685" cy="4577602"/>
          </a:xfrm>
          <a:prstGeom prst="rect">
            <a:avLst/>
          </a:prstGeom>
          <a:solidFill>
            <a:schemeClr val="bg1"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E4CF72-D682-284F-9523-FA36281938A1}"/>
              </a:ext>
            </a:extLst>
          </p:cNvPr>
          <p:cNvSpPr/>
          <p:nvPr userDrawn="1"/>
        </p:nvSpPr>
        <p:spPr>
          <a:xfrm>
            <a:off x="4267021" y="1314875"/>
            <a:ext cx="3770685" cy="4577602"/>
          </a:xfrm>
          <a:prstGeom prst="rect">
            <a:avLst/>
          </a:prstGeom>
          <a:solidFill>
            <a:schemeClr val="bg1"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929BF7-B62C-1946-BB95-1B2D998CB4E5}"/>
              </a:ext>
            </a:extLst>
          </p:cNvPr>
          <p:cNvSpPr/>
          <p:nvPr userDrawn="1"/>
        </p:nvSpPr>
        <p:spPr>
          <a:xfrm>
            <a:off x="8191642" y="1314875"/>
            <a:ext cx="3770685" cy="4577602"/>
          </a:xfrm>
          <a:prstGeom prst="rect">
            <a:avLst/>
          </a:prstGeom>
          <a:solidFill>
            <a:schemeClr val="bg1"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9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2" y="2313542"/>
            <a:ext cx="3481330" cy="343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1FA0D1-0A16-A343-A86D-5CC0B48825B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92280" y="2313542"/>
            <a:ext cx="3481330" cy="343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3FAF9A4-0146-C649-A514-8F92B9B212B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36319" y="2313542"/>
            <a:ext cx="3481330" cy="343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407DF24-8FE6-0B45-83CC-8E51D3754BD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51692" y="1443209"/>
            <a:ext cx="3481330" cy="663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0D70FC-8238-E041-BA2F-E1AC1EFD786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11698" y="1443209"/>
            <a:ext cx="3481330" cy="663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006077-E730-8D48-96E0-C376EF17CE8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36319" y="1443209"/>
            <a:ext cx="3481330" cy="663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6549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-Column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0A3CD9-962C-324C-81B6-5CC4441CD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051"/>
          <a:stretch/>
        </p:blipFill>
        <p:spPr>
          <a:xfrm>
            <a:off x="0" y="-1"/>
            <a:ext cx="12192000" cy="6100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70CFB4-EDAB-E745-84DA-0E4B8C0A76E2}"/>
              </a:ext>
            </a:extLst>
          </p:cNvPr>
          <p:cNvSpPr/>
          <p:nvPr userDrawn="1"/>
        </p:nvSpPr>
        <p:spPr>
          <a:xfrm>
            <a:off x="0" y="0"/>
            <a:ext cx="12192000" cy="4134678"/>
          </a:xfrm>
          <a:prstGeom prst="rect">
            <a:avLst/>
          </a:prstGeom>
          <a:gradFill>
            <a:gsLst>
              <a:gs pos="86000">
                <a:schemeClr val="bg1">
                  <a:alpha val="0"/>
                </a:schemeClr>
              </a:gs>
              <a:gs pos="2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7F14AB-C7DF-024F-9A3A-BE2890D3A761}"/>
              </a:ext>
            </a:extLst>
          </p:cNvPr>
          <p:cNvSpPr/>
          <p:nvPr userDrawn="1"/>
        </p:nvSpPr>
        <p:spPr>
          <a:xfrm>
            <a:off x="322983" y="1314875"/>
            <a:ext cx="3770685" cy="4577602"/>
          </a:xfrm>
          <a:prstGeom prst="rect">
            <a:avLst/>
          </a:prstGeom>
          <a:solidFill>
            <a:schemeClr val="bg1"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E4CF72-D682-284F-9523-FA36281938A1}"/>
              </a:ext>
            </a:extLst>
          </p:cNvPr>
          <p:cNvSpPr/>
          <p:nvPr userDrawn="1"/>
        </p:nvSpPr>
        <p:spPr>
          <a:xfrm>
            <a:off x="4267021" y="1314875"/>
            <a:ext cx="3770685" cy="4577602"/>
          </a:xfrm>
          <a:prstGeom prst="rect">
            <a:avLst/>
          </a:prstGeom>
          <a:solidFill>
            <a:schemeClr val="bg1"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929BF7-B62C-1946-BB95-1B2D998CB4E5}"/>
              </a:ext>
            </a:extLst>
          </p:cNvPr>
          <p:cNvSpPr/>
          <p:nvPr userDrawn="1"/>
        </p:nvSpPr>
        <p:spPr>
          <a:xfrm>
            <a:off x="8191642" y="1314875"/>
            <a:ext cx="3770685" cy="4577602"/>
          </a:xfrm>
          <a:prstGeom prst="rect">
            <a:avLst/>
          </a:prstGeom>
          <a:solidFill>
            <a:schemeClr val="bg1"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9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2" y="2313542"/>
            <a:ext cx="3481330" cy="343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1FA0D1-0A16-A343-A86D-5CC0B48825B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92280" y="2313542"/>
            <a:ext cx="3481330" cy="343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3FAF9A4-0146-C649-A514-8F92B9B212B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36319" y="2313542"/>
            <a:ext cx="3481330" cy="343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407DF24-8FE6-0B45-83CC-8E51D3754BD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51692" y="1443209"/>
            <a:ext cx="3481330" cy="663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0D70FC-8238-E041-BA2F-E1AC1EFD786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11698" y="1443209"/>
            <a:ext cx="3481330" cy="663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006077-E730-8D48-96E0-C376EF17CE8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36319" y="1443209"/>
            <a:ext cx="3481330" cy="663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7282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ED5A01-1422-F042-9D97-E34BBB3CF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54" b="9351"/>
          <a:stretch/>
        </p:blipFill>
        <p:spPr>
          <a:xfrm>
            <a:off x="0" y="1"/>
            <a:ext cx="12192000" cy="60964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70CFB4-EDAB-E745-84DA-0E4B8C0A76E2}"/>
              </a:ext>
            </a:extLst>
          </p:cNvPr>
          <p:cNvSpPr/>
          <p:nvPr userDrawn="1"/>
        </p:nvSpPr>
        <p:spPr>
          <a:xfrm>
            <a:off x="0" y="0"/>
            <a:ext cx="12192000" cy="4134678"/>
          </a:xfrm>
          <a:prstGeom prst="rect">
            <a:avLst/>
          </a:prstGeom>
          <a:gradFill>
            <a:gsLst>
              <a:gs pos="86000">
                <a:schemeClr val="bg1">
                  <a:alpha val="0"/>
                </a:schemeClr>
              </a:gs>
              <a:gs pos="2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7F14AB-C7DF-024F-9A3A-BE2890D3A761}"/>
              </a:ext>
            </a:extLst>
          </p:cNvPr>
          <p:cNvSpPr/>
          <p:nvPr userDrawn="1"/>
        </p:nvSpPr>
        <p:spPr>
          <a:xfrm>
            <a:off x="322984" y="1314875"/>
            <a:ext cx="2815161" cy="4577602"/>
          </a:xfrm>
          <a:prstGeom prst="rect">
            <a:avLst/>
          </a:prstGeom>
          <a:solidFill>
            <a:schemeClr val="bg1"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E4CF72-D682-284F-9523-FA36281938A1}"/>
              </a:ext>
            </a:extLst>
          </p:cNvPr>
          <p:cNvSpPr/>
          <p:nvPr userDrawn="1"/>
        </p:nvSpPr>
        <p:spPr>
          <a:xfrm>
            <a:off x="3267569" y="1314875"/>
            <a:ext cx="2815161" cy="4577602"/>
          </a:xfrm>
          <a:prstGeom prst="rect">
            <a:avLst/>
          </a:prstGeom>
          <a:solidFill>
            <a:schemeClr val="bg1"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929BF7-B62C-1946-BB95-1B2D998CB4E5}"/>
              </a:ext>
            </a:extLst>
          </p:cNvPr>
          <p:cNvSpPr/>
          <p:nvPr userDrawn="1"/>
        </p:nvSpPr>
        <p:spPr>
          <a:xfrm>
            <a:off x="6197658" y="1314875"/>
            <a:ext cx="2815161" cy="4577602"/>
          </a:xfrm>
          <a:prstGeom prst="rect">
            <a:avLst/>
          </a:prstGeom>
          <a:solidFill>
            <a:schemeClr val="bg1"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6E7602-1513-9049-A5AF-25B019334CE4}"/>
              </a:ext>
            </a:extLst>
          </p:cNvPr>
          <p:cNvSpPr/>
          <p:nvPr userDrawn="1"/>
        </p:nvSpPr>
        <p:spPr>
          <a:xfrm>
            <a:off x="9127747" y="1314875"/>
            <a:ext cx="2815161" cy="4577602"/>
          </a:xfrm>
          <a:prstGeom prst="rect">
            <a:avLst/>
          </a:prstGeom>
          <a:solidFill>
            <a:schemeClr val="bg1">
              <a:alpha val="74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9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2" y="2313542"/>
            <a:ext cx="2566785" cy="343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407DF24-8FE6-0B45-83CC-8E51D3754BD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51692" y="1443209"/>
            <a:ext cx="2566785" cy="663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8A58BD8-F118-5D41-A8D7-21FEDEF25C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81781" y="2313542"/>
            <a:ext cx="2566785" cy="343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A726EAD-2D3C-5C47-AF3B-BAEA44A560D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81781" y="1443209"/>
            <a:ext cx="2566785" cy="663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D01570E-FD82-164F-894D-F65CAB27B62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11870" y="2313542"/>
            <a:ext cx="2566785" cy="343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ED2135A-E06D-4747-8E5F-0A7753F56A1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311870" y="1443209"/>
            <a:ext cx="2566785" cy="663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F51813D-6595-5341-9D61-47635DFA260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232870" y="2313542"/>
            <a:ext cx="2566785" cy="3437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37DC1D9-2FDA-C540-934A-B90A77B42B0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232870" y="1443209"/>
            <a:ext cx="2566785" cy="663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019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-Column Imag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3B9EC4-C3B7-1D48-A85E-6C5F63809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1" b="10975"/>
          <a:stretch/>
        </p:blipFill>
        <p:spPr>
          <a:xfrm>
            <a:off x="0" y="0"/>
            <a:ext cx="12192000" cy="60983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70CFB4-EDAB-E745-84DA-0E4B8C0A76E2}"/>
              </a:ext>
            </a:extLst>
          </p:cNvPr>
          <p:cNvSpPr/>
          <p:nvPr userDrawn="1"/>
        </p:nvSpPr>
        <p:spPr>
          <a:xfrm>
            <a:off x="0" y="0"/>
            <a:ext cx="12192000" cy="4134678"/>
          </a:xfrm>
          <a:prstGeom prst="rect">
            <a:avLst/>
          </a:prstGeom>
          <a:gradFill>
            <a:gsLst>
              <a:gs pos="86000">
                <a:schemeClr val="bg1">
                  <a:alpha val="0"/>
                </a:schemeClr>
              </a:gs>
              <a:gs pos="2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4615C-7BF9-9842-8787-DD127A93AB18}"/>
              </a:ext>
            </a:extLst>
          </p:cNvPr>
          <p:cNvGrpSpPr/>
          <p:nvPr userDrawn="1"/>
        </p:nvGrpSpPr>
        <p:grpSpPr>
          <a:xfrm>
            <a:off x="322983" y="1314875"/>
            <a:ext cx="11639344" cy="4563411"/>
            <a:chOff x="322983" y="1314875"/>
            <a:chExt cx="11639344" cy="42510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7F14AB-C7DF-024F-9A3A-BE2890D3A761}"/>
                </a:ext>
              </a:extLst>
            </p:cNvPr>
            <p:cNvSpPr/>
            <p:nvPr userDrawn="1"/>
          </p:nvSpPr>
          <p:spPr>
            <a:xfrm>
              <a:off x="322983" y="1314875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E4CF72-D682-284F-9523-FA36281938A1}"/>
                </a:ext>
              </a:extLst>
            </p:cNvPr>
            <p:cNvSpPr/>
            <p:nvPr userDrawn="1"/>
          </p:nvSpPr>
          <p:spPr>
            <a:xfrm>
              <a:off x="4267021" y="1314875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929BF7-B62C-1946-BB95-1B2D998CB4E5}"/>
                </a:ext>
              </a:extLst>
            </p:cNvPr>
            <p:cNvSpPr/>
            <p:nvPr userDrawn="1"/>
          </p:nvSpPr>
          <p:spPr>
            <a:xfrm>
              <a:off x="8191642" y="1314875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5D7636-9E8E-854B-9ED6-FCEA239CE3FD}"/>
                </a:ext>
              </a:extLst>
            </p:cNvPr>
            <p:cNvSpPr/>
            <p:nvPr userDrawn="1"/>
          </p:nvSpPr>
          <p:spPr>
            <a:xfrm>
              <a:off x="322983" y="3496367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38CE8-7764-C444-85B1-85EE06CC84D3}"/>
                </a:ext>
              </a:extLst>
            </p:cNvPr>
            <p:cNvSpPr/>
            <p:nvPr userDrawn="1"/>
          </p:nvSpPr>
          <p:spPr>
            <a:xfrm>
              <a:off x="4267021" y="3496367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8F0FB8-2BFB-F044-A9D5-17F79DDA5D94}"/>
                </a:ext>
              </a:extLst>
            </p:cNvPr>
            <p:cNvSpPr/>
            <p:nvPr userDrawn="1"/>
          </p:nvSpPr>
          <p:spPr>
            <a:xfrm>
              <a:off x="8191642" y="3496367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9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2" y="2041367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1FA0D1-0A16-A343-A86D-5CC0B48825B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92280" y="2041367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3FAF9A4-0146-C649-A514-8F92B9B212B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36319" y="2041367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407DF24-8FE6-0B45-83CC-8E51D3754BD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51692" y="1443209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0D70FC-8238-E041-BA2F-E1AC1EFD786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11698" y="1443209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006077-E730-8D48-96E0-C376EF17CE8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36319" y="1443209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6ADEFB6-28C2-8E48-AE2C-7F1BDF4A5EB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1692" y="4374911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FFBE392-7645-EE40-9197-C089F916B32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92280" y="4374911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8C0776-A493-FC4D-80D3-79A9E67EC93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36319" y="4374911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124F269-EE01-A849-8DE5-5B1A84F2D54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51692" y="3776753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A10E311-D2E2-7649-BEB2-70F8E516117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411698" y="3776753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141AC0A-A914-374C-9EAC-664182F3583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336319" y="3776753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6485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-Column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313A32-1FEE-C041-832E-05DD69655F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b="11098"/>
          <a:stretch/>
        </p:blipFill>
        <p:spPr>
          <a:xfrm>
            <a:off x="0" y="-1"/>
            <a:ext cx="12192000" cy="60969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70CFB4-EDAB-E745-84DA-0E4B8C0A76E2}"/>
              </a:ext>
            </a:extLst>
          </p:cNvPr>
          <p:cNvSpPr/>
          <p:nvPr userDrawn="1"/>
        </p:nvSpPr>
        <p:spPr>
          <a:xfrm>
            <a:off x="0" y="0"/>
            <a:ext cx="12192000" cy="4134678"/>
          </a:xfrm>
          <a:prstGeom prst="rect">
            <a:avLst/>
          </a:prstGeom>
          <a:gradFill>
            <a:gsLst>
              <a:gs pos="86000">
                <a:schemeClr val="bg1">
                  <a:alpha val="0"/>
                </a:schemeClr>
              </a:gs>
              <a:gs pos="2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4615C-7BF9-9842-8787-DD127A93AB18}"/>
              </a:ext>
            </a:extLst>
          </p:cNvPr>
          <p:cNvGrpSpPr/>
          <p:nvPr userDrawn="1"/>
        </p:nvGrpSpPr>
        <p:grpSpPr>
          <a:xfrm>
            <a:off x="322983" y="1314875"/>
            <a:ext cx="11639344" cy="4563411"/>
            <a:chOff x="322983" y="1314875"/>
            <a:chExt cx="11639344" cy="42510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7F14AB-C7DF-024F-9A3A-BE2890D3A761}"/>
                </a:ext>
              </a:extLst>
            </p:cNvPr>
            <p:cNvSpPr/>
            <p:nvPr userDrawn="1"/>
          </p:nvSpPr>
          <p:spPr>
            <a:xfrm>
              <a:off x="322983" y="1314875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E4CF72-D682-284F-9523-FA36281938A1}"/>
                </a:ext>
              </a:extLst>
            </p:cNvPr>
            <p:cNvSpPr/>
            <p:nvPr userDrawn="1"/>
          </p:nvSpPr>
          <p:spPr>
            <a:xfrm>
              <a:off x="4267021" y="1314875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929BF7-B62C-1946-BB95-1B2D998CB4E5}"/>
                </a:ext>
              </a:extLst>
            </p:cNvPr>
            <p:cNvSpPr/>
            <p:nvPr userDrawn="1"/>
          </p:nvSpPr>
          <p:spPr>
            <a:xfrm>
              <a:off x="8191642" y="1314875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5D7636-9E8E-854B-9ED6-FCEA239CE3FD}"/>
                </a:ext>
              </a:extLst>
            </p:cNvPr>
            <p:cNvSpPr/>
            <p:nvPr userDrawn="1"/>
          </p:nvSpPr>
          <p:spPr>
            <a:xfrm>
              <a:off x="322983" y="3496367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B38CE8-7764-C444-85B1-85EE06CC84D3}"/>
                </a:ext>
              </a:extLst>
            </p:cNvPr>
            <p:cNvSpPr/>
            <p:nvPr userDrawn="1"/>
          </p:nvSpPr>
          <p:spPr>
            <a:xfrm>
              <a:off x="4267021" y="3496367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8F0FB8-2BFB-F044-A9D5-17F79DDA5D94}"/>
                </a:ext>
              </a:extLst>
            </p:cNvPr>
            <p:cNvSpPr/>
            <p:nvPr userDrawn="1"/>
          </p:nvSpPr>
          <p:spPr>
            <a:xfrm>
              <a:off x="8191642" y="3496367"/>
              <a:ext cx="3770685" cy="2069593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9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92" y="2041367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01FA0D1-0A16-A343-A86D-5CC0B48825B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92280" y="2041367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3FAF9A4-0146-C649-A514-8F92B9B212B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36319" y="2041367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407DF24-8FE6-0B45-83CC-8E51D3754BD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51692" y="1443209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90D70FC-8238-E041-BA2F-E1AC1EFD786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11698" y="1443209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006077-E730-8D48-96E0-C376EF17CE8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336319" y="1443209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6ADEFB6-28C2-8E48-AE2C-7F1BDF4A5EB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1692" y="4374911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FFBE392-7645-EE40-9197-C089F916B32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92280" y="4374911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8C0776-A493-FC4D-80D3-79A9E67EC93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36319" y="4374911"/>
            <a:ext cx="3481330" cy="1380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124F269-EE01-A849-8DE5-5B1A84F2D54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51692" y="3776753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A10E311-D2E2-7649-BEB2-70F8E516117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411698" y="3776753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141AC0A-A914-374C-9EAC-664182F3583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336319" y="3776753"/>
            <a:ext cx="3481330" cy="46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600" b="1" i="0">
                <a:solidFill>
                  <a:schemeClr val="accent3"/>
                </a:solidFill>
              </a:defRPr>
            </a:lvl1pPr>
            <a:lvl2pPr marL="457177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602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31277E-A580-C74E-9D35-C5DA6105B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A53CC7D-412D-0742-937E-603D05878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1" y="4560929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7382F2E-279A-9146-923C-626DF1AA0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7FC2B-E056-0243-9342-6203125D500D}"/>
              </a:ext>
            </a:extLst>
          </p:cNvPr>
          <p:cNvSpPr txBox="1"/>
          <p:nvPr userDrawn="1"/>
        </p:nvSpPr>
        <p:spPr>
          <a:xfrm>
            <a:off x="4301745" y="64772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8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8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B8172-A852-0242-9148-2D7EA2B65225}"/>
              </a:ext>
            </a:extLst>
          </p:cNvPr>
          <p:cNvSpPr txBox="1"/>
          <p:nvPr userDrawn="1"/>
        </p:nvSpPr>
        <p:spPr>
          <a:xfrm>
            <a:off x="11526735" y="6412472"/>
            <a:ext cx="85943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333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333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9" name="Picture 8" descr="Cloud+Data_Center_Transformation_H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8" y="181944"/>
            <a:ext cx="3185299" cy="8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7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1756F-A989-7140-A46E-D82F022F76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DA36AD-9FE1-7643-B94A-D2BD5F34E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1" y="4560929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B6AA0BA-75CA-3B4A-A0DC-E8FD8B3AB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B30E4-3620-1D4B-AD91-EFF3E219EFA1}"/>
              </a:ext>
            </a:extLst>
          </p:cNvPr>
          <p:cNvSpPr txBox="1"/>
          <p:nvPr userDrawn="1"/>
        </p:nvSpPr>
        <p:spPr>
          <a:xfrm>
            <a:off x="4301745" y="64772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8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8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4E1C7-C7CB-C54D-88D7-58DA3C6F3AC5}"/>
              </a:ext>
            </a:extLst>
          </p:cNvPr>
          <p:cNvSpPr txBox="1"/>
          <p:nvPr userDrawn="1"/>
        </p:nvSpPr>
        <p:spPr>
          <a:xfrm>
            <a:off x="11526735" y="6412472"/>
            <a:ext cx="85943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333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333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9" name="Picture 8" descr="Cloud+Data_Center_Transformation_H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8" y="181944"/>
            <a:ext cx="3185299" cy="8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57C2E2-903D-474C-BE84-B9DF7D28C2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30235D-75EC-2B48-AD54-1C7E0E9C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1" y="4560929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2F0CB52-4535-8B4B-A39E-898128966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BC72A-7A66-EF4E-8FE2-1424699F638C}"/>
              </a:ext>
            </a:extLst>
          </p:cNvPr>
          <p:cNvSpPr txBox="1"/>
          <p:nvPr userDrawn="1"/>
        </p:nvSpPr>
        <p:spPr>
          <a:xfrm>
            <a:off x="4301745" y="64772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8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8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DC3B7E-9E7A-384E-83FD-0E6298083A75}"/>
              </a:ext>
            </a:extLst>
          </p:cNvPr>
          <p:cNvSpPr txBox="1"/>
          <p:nvPr userDrawn="1"/>
        </p:nvSpPr>
        <p:spPr>
          <a:xfrm>
            <a:off x="11526735" y="6412472"/>
            <a:ext cx="85943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333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333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9" name="Picture 8" descr="Cloud+Data_Center_Transformation_H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8" y="181944"/>
            <a:ext cx="3185299" cy="8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7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BD384-6B06-7949-B012-D2D8950860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A53CC7D-412D-0742-937E-603D05878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1" y="4560929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7382F2E-279A-9146-923C-626DF1AA0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7FC2B-E056-0243-9342-6203125D500D}"/>
              </a:ext>
            </a:extLst>
          </p:cNvPr>
          <p:cNvSpPr txBox="1"/>
          <p:nvPr userDrawn="1"/>
        </p:nvSpPr>
        <p:spPr>
          <a:xfrm>
            <a:off x="4301745" y="64772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8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8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B8172-A852-0242-9148-2D7EA2B65225}"/>
              </a:ext>
            </a:extLst>
          </p:cNvPr>
          <p:cNvSpPr txBox="1"/>
          <p:nvPr userDrawn="1"/>
        </p:nvSpPr>
        <p:spPr>
          <a:xfrm>
            <a:off x="11526735" y="6412472"/>
            <a:ext cx="85943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333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333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9" name="Picture 8" descr="Cloud+Data_Center_Transformation_H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8" y="181944"/>
            <a:ext cx="3185299" cy="8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4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CFC5D-CE30-5B44-BD1D-06090BD110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A53CC7D-412D-0742-937E-603D05878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1" y="4560929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7382F2E-279A-9146-923C-626DF1AA0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7FC2B-E056-0243-9342-6203125D500D}"/>
              </a:ext>
            </a:extLst>
          </p:cNvPr>
          <p:cNvSpPr txBox="1"/>
          <p:nvPr userDrawn="1"/>
        </p:nvSpPr>
        <p:spPr>
          <a:xfrm>
            <a:off x="4301745" y="64772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8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8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B8172-A852-0242-9148-2D7EA2B65225}"/>
              </a:ext>
            </a:extLst>
          </p:cNvPr>
          <p:cNvSpPr txBox="1"/>
          <p:nvPr userDrawn="1"/>
        </p:nvSpPr>
        <p:spPr>
          <a:xfrm>
            <a:off x="11526735" y="6412472"/>
            <a:ext cx="85943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333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333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9" name="Picture 8" descr="Cloud+Data_Center_Transformation_H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8" y="181944"/>
            <a:ext cx="3185299" cy="8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8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633F5F-B46D-984E-87BB-8BBF459846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A53CC7D-412D-0742-937E-603D05878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1" y="4560929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7382F2E-279A-9146-923C-626DF1AA0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7FC2B-E056-0243-9342-6203125D500D}"/>
              </a:ext>
            </a:extLst>
          </p:cNvPr>
          <p:cNvSpPr txBox="1"/>
          <p:nvPr userDrawn="1"/>
        </p:nvSpPr>
        <p:spPr>
          <a:xfrm>
            <a:off x="4301745" y="64772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8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8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B8172-A852-0242-9148-2D7EA2B65225}"/>
              </a:ext>
            </a:extLst>
          </p:cNvPr>
          <p:cNvSpPr txBox="1"/>
          <p:nvPr userDrawn="1"/>
        </p:nvSpPr>
        <p:spPr>
          <a:xfrm>
            <a:off x="11526735" y="6412472"/>
            <a:ext cx="85943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333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333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9" name="Picture 8" descr="Cloud+Data_Center_Transformation_H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8" y="181944"/>
            <a:ext cx="3185299" cy="8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5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47026-5B4F-2F46-AD02-26D4D64E68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A53CC7D-412D-0742-937E-603D05878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1" y="4560929"/>
            <a:ext cx="8191036" cy="93526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733">
                <a:solidFill>
                  <a:srgbClr val="C0167A"/>
                </a:solidFill>
                <a:latin typeface="Rockwell" panose="02060603020205020403" pitchFamily="18" charset="77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7382F2E-279A-9146-923C-626DF1AA0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23" y="5500765"/>
            <a:ext cx="8191036" cy="715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133" b="0">
                <a:solidFill>
                  <a:srgbClr val="C0167A"/>
                </a:solidFill>
                <a:latin typeface="Verdana"/>
                <a:cs typeface="Verdana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E7FC2B-E056-0243-9342-6203125D500D}"/>
              </a:ext>
            </a:extLst>
          </p:cNvPr>
          <p:cNvSpPr txBox="1"/>
          <p:nvPr userDrawn="1"/>
        </p:nvSpPr>
        <p:spPr>
          <a:xfrm>
            <a:off x="4301745" y="647724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8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8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FB8172-A852-0242-9148-2D7EA2B65225}"/>
              </a:ext>
            </a:extLst>
          </p:cNvPr>
          <p:cNvSpPr txBox="1"/>
          <p:nvPr userDrawn="1"/>
        </p:nvSpPr>
        <p:spPr>
          <a:xfrm>
            <a:off x="11526735" y="6412472"/>
            <a:ext cx="85943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333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333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pic>
        <p:nvPicPr>
          <p:cNvPr id="9" name="Picture 8" descr="Cloud+Data_Center_Transformation_H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68" y="181944"/>
            <a:ext cx="3185299" cy="8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83" y="293109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2" y="1314875"/>
            <a:ext cx="11603700" cy="4548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264252-A9AC-E04C-B65A-59FDD627DFC1}"/>
              </a:ext>
            </a:extLst>
          </p:cNvPr>
          <p:cNvSpPr/>
          <p:nvPr userDrawn="1"/>
        </p:nvSpPr>
        <p:spPr>
          <a:xfrm>
            <a:off x="0" y="6151862"/>
            <a:ext cx="7973352" cy="706137"/>
          </a:xfrm>
          <a:prstGeom prst="rect">
            <a:avLst/>
          </a:prstGeom>
          <a:gradFill>
            <a:gsLst>
              <a:gs pos="86000">
                <a:schemeClr val="bg1"/>
              </a:gs>
              <a:gs pos="20000">
                <a:schemeClr val="accent2">
                  <a:lumMod val="75000"/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22983" y="304193"/>
            <a:ext cx="11619924" cy="909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322980" y="1325959"/>
            <a:ext cx="11619925" cy="4434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483694" y="6461614"/>
            <a:ext cx="70430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0" i="1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Insight Proprietary &amp; Confidential.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 Do Not Copy or Distribute. </a:t>
            </a:r>
            <a:r>
              <a:rPr lang="en-US" sz="800" i="1" kern="1200" dirty="0">
                <a:solidFill>
                  <a:srgbClr val="706259"/>
                </a:solidFill>
                <a:latin typeface="Verdana"/>
                <a:ea typeface="+mn-ea"/>
                <a:cs typeface="Verdana"/>
              </a:rPr>
              <a:t>© 2018 Insight Direct USA, Inc</a:t>
            </a:r>
            <a:r>
              <a:rPr lang="en-US" sz="800" b="0" i="1" baseline="0" dirty="0">
                <a:solidFill>
                  <a:srgbClr val="706259"/>
                </a:solidFill>
                <a:effectLst/>
                <a:latin typeface="Verdana"/>
                <a:cs typeface="Verdana"/>
              </a:rPr>
              <a:t>. All Rights Reserved.</a:t>
            </a:r>
            <a:endParaRPr lang="en-US" sz="800" b="0" i="1" dirty="0">
              <a:solidFill>
                <a:srgbClr val="706259"/>
              </a:solidFill>
              <a:effectLst/>
              <a:latin typeface="Verdana"/>
              <a:cs typeface="Verdan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26735" y="6396840"/>
            <a:ext cx="859436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1333" smtClean="0">
                <a:solidFill>
                  <a:srgbClr val="706259"/>
                </a:solidFill>
                <a:latin typeface="Verdana"/>
                <a:cs typeface="Verdana"/>
              </a:rPr>
              <a:t>‹#›</a:t>
            </a:fld>
            <a:endParaRPr lang="en-US" sz="1333" dirty="0" err="1">
              <a:solidFill>
                <a:srgbClr val="706259"/>
              </a:solidFill>
              <a:latin typeface="Verdana"/>
              <a:cs typeface="Verdan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574235-9588-3647-A92C-27FD307A84A5}"/>
              </a:ext>
            </a:extLst>
          </p:cNvPr>
          <p:cNvSpPr/>
          <p:nvPr userDrawn="1"/>
        </p:nvSpPr>
        <p:spPr>
          <a:xfrm>
            <a:off x="0" y="6096999"/>
            <a:ext cx="7973352" cy="54864"/>
          </a:xfrm>
          <a:prstGeom prst="rect">
            <a:avLst/>
          </a:prstGeom>
          <a:gradFill>
            <a:gsLst>
              <a:gs pos="89000">
                <a:schemeClr val="bg1"/>
              </a:gs>
              <a:gs pos="52982">
                <a:schemeClr val="accent6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pic>
        <p:nvPicPr>
          <p:cNvPr id="11" name="Picture 10" descr="Cloud+Data_Center_Transformation_H_white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1" y="6116708"/>
            <a:ext cx="2764971" cy="7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96" r:id="rId3"/>
    <p:sldLayoutId id="2147483697" r:id="rId4"/>
    <p:sldLayoutId id="2147483685" r:id="rId5"/>
    <p:sldLayoutId id="2147483688" r:id="rId6"/>
    <p:sldLayoutId id="2147483686" r:id="rId7"/>
    <p:sldLayoutId id="2147483687" r:id="rId8"/>
    <p:sldLayoutId id="2147483675" r:id="rId9"/>
    <p:sldLayoutId id="2147483682" r:id="rId10"/>
    <p:sldLayoutId id="2147483683" r:id="rId11"/>
    <p:sldLayoutId id="2147483694" r:id="rId12"/>
    <p:sldLayoutId id="2147483680" r:id="rId13"/>
    <p:sldLayoutId id="2147483681" r:id="rId14"/>
    <p:sldLayoutId id="2147483689" r:id="rId15"/>
    <p:sldLayoutId id="2147483690" r:id="rId16"/>
    <p:sldLayoutId id="2147483691" r:id="rId17"/>
    <p:sldLayoutId id="2147483693" r:id="rId18"/>
    <p:sldLayoutId id="2147483692" r:id="rId19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467" kern="1200">
          <a:solidFill>
            <a:schemeClr val="tx1"/>
          </a:solidFill>
          <a:latin typeface="Rockwell" panose="02060603020205020403" pitchFamily="18" charset="77"/>
          <a:ea typeface="Verdana" charset="0"/>
          <a:cs typeface="Verdana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charset="0"/>
          <a:ea typeface="Verdana" charset="0"/>
          <a:cs typeface="Verdana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insightengsummit-ansible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Tim.knipper@insight.com" TargetMode="External"/><Relationship Id="rId2" Type="http://schemas.openxmlformats.org/officeDocument/2006/relationships/hyperlink" Target="mailto:Dan.burkland@insight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/latest/modules/modules_by_category.html" TargetMode="External"/><Relationship Id="rId2" Type="http://schemas.openxmlformats.org/officeDocument/2006/relationships/hyperlink" Target="https://galaxy.ansible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dburkland/insightengsummit_ansible_sessi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064C-667D-CC4D-98AB-89E7542BBA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Ansible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88902-2FD2-5644-AE2E-6CBC1964C9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 On / Deep Dive</a:t>
            </a:r>
          </a:p>
        </p:txBody>
      </p:sp>
    </p:spTree>
    <p:extLst>
      <p:ext uri="{BB962C8B-B14F-4D97-AF65-F5344CB8AC3E}">
        <p14:creationId xmlns:p14="http://schemas.microsoft.com/office/powerpoint/2010/main" val="181693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FCC7-FA6E-4E4D-A022-535DEC97A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151" y="4560929"/>
            <a:ext cx="8191036" cy="1295585"/>
          </a:xfrm>
        </p:spPr>
        <p:txBody>
          <a:bodyPr/>
          <a:lstStyle/>
          <a:p>
            <a:r>
              <a:rPr lang="en-US" dirty="0"/>
              <a:t>Configuration Management vs 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61299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Management vs Infrastructure as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Configuration Management</a:t>
            </a:r>
          </a:p>
          <a:p>
            <a:pPr lvl="1"/>
            <a:r>
              <a:rPr lang="en-US" dirty="0"/>
              <a:t>Config Management is the governance and systems engineering process for ensuring consistency of physical and logical assets in an operational environment</a:t>
            </a:r>
          </a:p>
          <a:p>
            <a:pPr lvl="1"/>
            <a:r>
              <a:rPr lang="en-US" dirty="0"/>
              <a:t>Common Tools include:</a:t>
            </a:r>
          </a:p>
          <a:p>
            <a:pPr lvl="2"/>
            <a:r>
              <a:rPr lang="en-US" dirty="0"/>
              <a:t>Ansible**</a:t>
            </a:r>
          </a:p>
          <a:p>
            <a:pPr lvl="2"/>
            <a:r>
              <a:rPr lang="en-US" dirty="0"/>
              <a:t>Chef</a:t>
            </a:r>
          </a:p>
          <a:p>
            <a:pPr lvl="2"/>
            <a:r>
              <a:rPr lang="en-US" dirty="0"/>
              <a:t>Puppet</a:t>
            </a:r>
          </a:p>
          <a:p>
            <a:pPr lvl="2"/>
            <a:r>
              <a:rPr lang="en-US" dirty="0"/>
              <a:t>Salt</a:t>
            </a:r>
          </a:p>
          <a:p>
            <a:pPr lvl="1"/>
            <a:r>
              <a:rPr lang="en-US" dirty="0"/>
              <a:t>Common use cases include:</a:t>
            </a:r>
          </a:p>
          <a:p>
            <a:pPr lvl="2"/>
            <a:r>
              <a:rPr lang="en-US" dirty="0"/>
              <a:t>Config file management on compute and networking equipment (ex.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sshd_config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Advanced configuration of new solutions (</a:t>
            </a:r>
            <a:r>
              <a:rPr lang="en-US" dirty="0" err="1"/>
              <a:t>e.x</a:t>
            </a:r>
            <a:r>
              <a:rPr lang="en-US" dirty="0"/>
              <a:t>. NetApp 0-day, Kubernetes deployment, Networking 0-day)</a:t>
            </a:r>
          </a:p>
          <a:p>
            <a:pPr lvl="2"/>
            <a:r>
              <a:rPr lang="en-US" dirty="0"/>
              <a:t>Patch and package management for compute equipment</a:t>
            </a:r>
          </a:p>
          <a:p>
            <a:pPr lvl="2"/>
            <a:r>
              <a:rPr lang="en-US" dirty="0"/>
              <a:t>Security auditing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1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Configuration Management vs Infrastructure as Code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Infrastructure as Code</a:t>
            </a:r>
          </a:p>
          <a:p>
            <a:pPr lvl="1"/>
            <a:r>
              <a:rPr lang="en-US" dirty="0"/>
              <a:t>Infrastructure as Code is the process of managing and provisioning computer datacenters through machine-readable definition files, rather than utilizing physical hardware configuration and/or interactive configuration tools.</a:t>
            </a:r>
          </a:p>
          <a:p>
            <a:pPr lvl="1"/>
            <a:r>
              <a:rPr lang="en-US" dirty="0"/>
              <a:t>Common Tools include:</a:t>
            </a:r>
          </a:p>
          <a:p>
            <a:pPr lvl="2"/>
            <a:r>
              <a:rPr lang="en-US" dirty="0"/>
              <a:t>Amazon AWS CloudFormation</a:t>
            </a:r>
          </a:p>
          <a:p>
            <a:pPr lvl="2"/>
            <a:r>
              <a:rPr lang="en-US" dirty="0"/>
              <a:t>Azure Resource Manager</a:t>
            </a:r>
          </a:p>
          <a:p>
            <a:pPr lvl="2"/>
            <a:r>
              <a:rPr lang="en-US" dirty="0"/>
              <a:t>Google Cloud Deployment Manager</a:t>
            </a:r>
          </a:p>
          <a:p>
            <a:pPr lvl="2"/>
            <a:r>
              <a:rPr lang="en-US" dirty="0"/>
              <a:t>Terraform**</a:t>
            </a:r>
          </a:p>
          <a:p>
            <a:pPr lvl="1"/>
            <a:r>
              <a:rPr lang="en-US" dirty="0"/>
              <a:t>Common use cases include:</a:t>
            </a:r>
          </a:p>
          <a:p>
            <a:pPr lvl="2"/>
            <a:r>
              <a:rPr lang="en-US" dirty="0"/>
              <a:t>IaaS stack deployments in both public and private clouds (ex. Creating VMs)</a:t>
            </a:r>
          </a:p>
          <a:p>
            <a:pPr lvl="2"/>
            <a:r>
              <a:rPr lang="en-US" dirty="0"/>
              <a:t>Immutable infrastructure</a:t>
            </a:r>
          </a:p>
          <a:p>
            <a:pPr lvl="2"/>
            <a:r>
              <a:rPr lang="en-US" dirty="0"/>
              <a:t>Testing and versioning of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45111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FCC7-FA6E-4E4D-A022-535DEC97A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Automation Tools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AA4E9-29F1-7047-A45D-F1BA53C4C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Docker / Ansible / Terraform</a:t>
            </a:r>
          </a:p>
        </p:txBody>
      </p:sp>
    </p:spTree>
    <p:extLst>
      <p:ext uri="{BB962C8B-B14F-4D97-AF65-F5344CB8AC3E}">
        <p14:creationId xmlns:p14="http://schemas.microsoft.com/office/powerpoint/2010/main" val="376841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Packaged Ansible &amp; Terraform into single docker image</a:t>
            </a:r>
          </a:p>
          <a:p>
            <a:endParaRPr lang="en-US" dirty="0"/>
          </a:p>
          <a:p>
            <a:r>
              <a:rPr lang="en-US" dirty="0"/>
              <a:t>Based on latest upstream CentOS 7 image (w/ latest updates)</a:t>
            </a:r>
          </a:p>
          <a:p>
            <a:endParaRPr lang="en-US" dirty="0"/>
          </a:p>
          <a:p>
            <a:r>
              <a:rPr lang="en-US" dirty="0"/>
              <a:t>Portable</a:t>
            </a:r>
          </a:p>
          <a:p>
            <a:endParaRPr lang="en-US" dirty="0"/>
          </a:p>
          <a:p>
            <a:r>
              <a:rPr lang="en-US" dirty="0"/>
              <a:t>Runs on any x86-based Docker host</a:t>
            </a:r>
          </a:p>
          <a:p>
            <a:endParaRPr lang="en-US" dirty="0"/>
          </a:p>
          <a:p>
            <a:r>
              <a:rPr lang="en-US" dirty="0"/>
              <a:t>Contains all dependencies (libraries)</a:t>
            </a:r>
          </a:p>
          <a:p>
            <a:endParaRPr lang="en-US" dirty="0"/>
          </a:p>
          <a:p>
            <a:r>
              <a:rPr lang="en-US" dirty="0"/>
              <a:t>Flexible - Can be given access to directories on host system </a:t>
            </a:r>
          </a:p>
        </p:txBody>
      </p:sp>
    </p:spTree>
    <p:extLst>
      <p:ext uri="{BB962C8B-B14F-4D97-AF65-F5344CB8AC3E}">
        <p14:creationId xmlns:p14="http://schemas.microsoft.com/office/powerpoint/2010/main" val="268792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Ansible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Agent-less</a:t>
            </a:r>
          </a:p>
          <a:p>
            <a:r>
              <a:rPr lang="en-US" dirty="0"/>
              <a:t>Uses SSH or </a:t>
            </a:r>
            <a:r>
              <a:rPr lang="en-US" dirty="0" err="1"/>
              <a:t>WinRM</a:t>
            </a:r>
            <a:endParaRPr lang="en-US" dirty="0"/>
          </a:p>
          <a:p>
            <a:r>
              <a:rPr lang="en-US" dirty="0"/>
              <a:t>Opensource (owned/maintained by Red Hat, now IBM)</a:t>
            </a:r>
          </a:p>
          <a:p>
            <a:r>
              <a:rPr lang="en-US" dirty="0"/>
              <a:t>Built on Python</a:t>
            </a:r>
          </a:p>
          <a:p>
            <a:r>
              <a:rPr lang="en-US" dirty="0"/>
              <a:t>Scripts are known as playbooks</a:t>
            </a:r>
          </a:p>
          <a:p>
            <a:r>
              <a:rPr lang="en-US" dirty="0"/>
              <a:t>Playbooks are declarative and based in YAML</a:t>
            </a:r>
          </a:p>
          <a:p>
            <a:r>
              <a:rPr lang="en-US" dirty="0"/>
              <a:t>Vendor-specific libraries are known as modules (Cisco, NetApp, Pure Storage, VMware,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Re-use code via templates and roles (think functions)</a:t>
            </a:r>
          </a:p>
          <a:p>
            <a:r>
              <a:rPr lang="en-US" dirty="0"/>
              <a:t>Credential / Password database exists and is known as Ansible Vault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5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Ansible Overview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038640-C234-6D48-94CA-0073D60DB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866" y="1611085"/>
            <a:ext cx="11489773" cy="400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2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Ansible Tower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36BB1-9930-2D4C-864F-8AE120BCC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83" y="1491057"/>
            <a:ext cx="4047788" cy="119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93A97-F419-FC43-8E07-51EAD106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3" y="2972938"/>
            <a:ext cx="4508500" cy="290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DE8902-D215-EB42-8E56-A6CF7E644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79" y="2041967"/>
            <a:ext cx="6638740" cy="38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Ansible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Build functions into streamlined “roles”: so they can be reused across playbooks</a:t>
            </a:r>
          </a:p>
          <a:p>
            <a:endParaRPr lang="en-US" dirty="0"/>
          </a:p>
          <a:p>
            <a:r>
              <a:rPr lang="en-US" dirty="0"/>
              <a:t>Variables and playbooks should be separated into different files</a:t>
            </a:r>
          </a:p>
          <a:p>
            <a:endParaRPr lang="en-US" dirty="0"/>
          </a:p>
          <a:p>
            <a:r>
              <a:rPr lang="en-US" dirty="0"/>
              <a:t>Do NOT store credentials as plain-text variables (leverage Ansible Vault instead)</a:t>
            </a:r>
          </a:p>
          <a:p>
            <a:endParaRPr lang="en-US" dirty="0"/>
          </a:p>
          <a:p>
            <a:r>
              <a:rPr lang="en-US" dirty="0"/>
              <a:t>Leverage facts when dynamic variables are needed</a:t>
            </a:r>
          </a:p>
          <a:p>
            <a:endParaRPr lang="en-US" dirty="0"/>
          </a:p>
          <a:p>
            <a:r>
              <a:rPr lang="en-US" dirty="0"/>
              <a:t>Utilize vendor-specific modules as much as possible and restrict use of command, raw, and shell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70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Terraform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2487D-9149-0241-BE4D-264A054F8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500" y="1589313"/>
            <a:ext cx="9429957" cy="331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1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FCC7-FA6E-4E4D-A022-535DEC97A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AA4E9-29F1-7047-A45D-F1BA53C4C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</a:t>
            </a:r>
            <a:r>
              <a:rPr lang="en-US" dirty="0" err="1"/>
              <a:t>Burkland</a:t>
            </a:r>
            <a:r>
              <a:rPr lang="en-US" dirty="0"/>
              <a:t> and Tim </a:t>
            </a:r>
            <a:r>
              <a:rPr lang="en-US" dirty="0" err="1"/>
              <a:t>Knipper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73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Terraform 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Agent-less </a:t>
            </a:r>
          </a:p>
          <a:p>
            <a:r>
              <a:rPr lang="en-US" dirty="0"/>
              <a:t>Leverages public Cloud Provider APIs</a:t>
            </a:r>
          </a:p>
          <a:p>
            <a:r>
              <a:rPr lang="en-US" dirty="0"/>
              <a:t>Leverages </a:t>
            </a:r>
            <a:r>
              <a:rPr lang="en-US" dirty="0" err="1"/>
              <a:t>vCenter</a:t>
            </a:r>
            <a:r>
              <a:rPr lang="en-US" dirty="0"/>
              <a:t> API for private cloud</a:t>
            </a:r>
          </a:p>
          <a:p>
            <a:r>
              <a:rPr lang="en-US" dirty="0"/>
              <a:t>Opensource (owned/maintained by </a:t>
            </a:r>
            <a:r>
              <a:rPr lang="en-US" dirty="0" err="1"/>
              <a:t>Hashicorp</a:t>
            </a:r>
            <a:r>
              <a:rPr lang="en-US" dirty="0"/>
              <a:t>)</a:t>
            </a:r>
          </a:p>
          <a:p>
            <a:r>
              <a:rPr lang="en-US" dirty="0"/>
              <a:t>Built on Go Language</a:t>
            </a:r>
          </a:p>
          <a:p>
            <a:r>
              <a:rPr lang="en-US" dirty="0"/>
              <a:t>Terraform files are declarative and based in HCL (</a:t>
            </a:r>
            <a:r>
              <a:rPr lang="en-US" dirty="0" err="1"/>
              <a:t>Hashicorp</a:t>
            </a:r>
            <a:r>
              <a:rPr lang="en-US" dirty="0"/>
              <a:t> Command Language) which is similar to JSON.</a:t>
            </a:r>
          </a:p>
          <a:p>
            <a:r>
              <a:rPr lang="en-US" dirty="0"/>
              <a:t>Vendor-specific libraries are known as modules (GCP, AWS, Azure, </a:t>
            </a:r>
            <a:r>
              <a:rPr lang="en-US" dirty="0" err="1"/>
              <a:t>Openstack</a:t>
            </a:r>
            <a:r>
              <a:rPr lang="en-US" dirty="0"/>
              <a:t>, VMware,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Re-useable code (Dynamic and Static Variable definitions)</a:t>
            </a:r>
          </a:p>
          <a:p>
            <a:r>
              <a:rPr lang="en-US" dirty="0"/>
              <a:t>Credential / Password database exists and known as </a:t>
            </a:r>
            <a:r>
              <a:rPr lang="en-US" dirty="0" err="1"/>
              <a:t>Hashicorp</a:t>
            </a:r>
            <a:r>
              <a:rPr lang="en-US" dirty="0"/>
              <a:t> Vault</a:t>
            </a:r>
          </a:p>
          <a:p>
            <a:r>
              <a:rPr lang="en-US" dirty="0"/>
              <a:t>Enterprise Solutions Available to get support and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3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Terraform Versions</a:t>
            </a:r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91D90D02-0196-8C48-A108-5387CC22C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67" y="1202976"/>
            <a:ext cx="7079303" cy="47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53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Terraform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Leverage separate directories and/or workspaces to ensure infrastructure separation (prod/dev or application/stack)</a:t>
            </a:r>
          </a:p>
          <a:p>
            <a:endParaRPr lang="en-US" dirty="0"/>
          </a:p>
          <a:p>
            <a:r>
              <a:rPr lang="en-US" dirty="0"/>
              <a:t>All or nothing approach (tool fragmentation creates complexity)</a:t>
            </a:r>
          </a:p>
          <a:p>
            <a:endParaRPr lang="en-US" dirty="0"/>
          </a:p>
          <a:p>
            <a:r>
              <a:rPr lang="en-US" dirty="0"/>
              <a:t>Take remote state seriously - Centralize Terraform or purchase Terraform Enterprise or Terraform Pro</a:t>
            </a:r>
          </a:p>
          <a:p>
            <a:endParaRPr lang="en-US" dirty="0"/>
          </a:p>
          <a:p>
            <a:r>
              <a:rPr lang="en-US" dirty="0"/>
              <a:t>Ensure agreed upon framework for variable, environment variable (.</a:t>
            </a:r>
            <a:r>
              <a:rPr lang="en-US" dirty="0" err="1"/>
              <a:t>tfvars</a:t>
            </a:r>
            <a:r>
              <a:rPr lang="en-US" dirty="0"/>
              <a:t>), and main (.</a:t>
            </a:r>
            <a:r>
              <a:rPr lang="en-US" dirty="0" err="1"/>
              <a:t>tf</a:t>
            </a:r>
            <a:r>
              <a:rPr lang="en-US" dirty="0"/>
              <a:t>) files</a:t>
            </a:r>
          </a:p>
        </p:txBody>
      </p:sp>
    </p:spTree>
    <p:extLst>
      <p:ext uri="{BB962C8B-B14F-4D97-AF65-F5344CB8AC3E}">
        <p14:creationId xmlns:p14="http://schemas.microsoft.com/office/powerpoint/2010/main" val="1093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FCC7-FA6E-4E4D-A022-535DEC97A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AA4E9-29F1-7047-A45D-F1BA53C4C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Ansible - Networking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IOS/NXOS Demos</a:t>
            </a:r>
          </a:p>
          <a:p>
            <a:pPr lvl="1"/>
            <a:r>
              <a:rPr lang="en-US" dirty="0"/>
              <a:t>Adding a VLAN to an existing network using IOS/NXOS modules and config modules</a:t>
            </a:r>
          </a:p>
          <a:p>
            <a:pPr lvl="1"/>
            <a:r>
              <a:rPr lang="en-US" dirty="0"/>
              <a:t>Doing a config Diff to see changes</a:t>
            </a:r>
          </a:p>
          <a:p>
            <a:r>
              <a:rPr lang="en-US" dirty="0"/>
              <a:t>ACI</a:t>
            </a:r>
          </a:p>
          <a:p>
            <a:pPr lvl="1"/>
            <a:r>
              <a:rPr lang="en-US" dirty="0"/>
              <a:t>Adding a user</a:t>
            </a:r>
          </a:p>
          <a:p>
            <a:pPr lvl="1"/>
            <a:r>
              <a:rPr lang="en-US" dirty="0"/>
              <a:t>Adding a Bridge Domain</a:t>
            </a:r>
          </a:p>
          <a:p>
            <a:pPr lvl="1"/>
            <a:r>
              <a:rPr lang="en-US" dirty="0"/>
              <a:t>Adding an EPG</a:t>
            </a:r>
          </a:p>
          <a:p>
            <a:pPr lvl="1"/>
            <a:r>
              <a:rPr lang="en-US" dirty="0"/>
              <a:t>Restful API configuration when no specific module available</a:t>
            </a:r>
          </a:p>
          <a:p>
            <a:r>
              <a:rPr lang="en-US" dirty="0"/>
              <a:t>Calling multiple smaller roles from a single playbook</a:t>
            </a:r>
          </a:p>
          <a:p>
            <a:pPr lvl="1"/>
            <a:r>
              <a:rPr lang="en-US" dirty="0"/>
              <a:t>ACI Interface Policies</a:t>
            </a:r>
          </a:p>
          <a:p>
            <a:pPr lvl="1"/>
            <a:r>
              <a:rPr lang="en-US" dirty="0"/>
              <a:t>Adding an entire VLAN from a Network Centric Point of View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11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Ansible - Storage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NetApp ONTAP - 0-day NetApp Setup &amp; Configuration</a:t>
            </a:r>
          </a:p>
          <a:p>
            <a:pPr lvl="1"/>
            <a:r>
              <a:rPr lang="en-US" dirty="0"/>
              <a:t>Cluster</a:t>
            </a:r>
          </a:p>
          <a:p>
            <a:pPr lvl="2"/>
            <a:r>
              <a:rPr lang="en-US" dirty="0"/>
              <a:t>Temporarily enables HTTP API access</a:t>
            </a:r>
          </a:p>
          <a:p>
            <a:pPr lvl="2"/>
            <a:r>
              <a:rPr lang="en-US" dirty="0"/>
              <a:t>Cleanup existing configuration*</a:t>
            </a:r>
          </a:p>
          <a:p>
            <a:pPr lvl="2"/>
            <a:r>
              <a:rPr lang="en-US" dirty="0"/>
              <a:t>Basic cluster configuration</a:t>
            </a:r>
          </a:p>
          <a:p>
            <a:pPr lvl="1"/>
            <a:r>
              <a:rPr lang="en-US" dirty="0"/>
              <a:t>Node</a:t>
            </a:r>
          </a:p>
          <a:p>
            <a:pPr lvl="2"/>
            <a:r>
              <a:rPr lang="en-US" dirty="0"/>
              <a:t>VLAN configuration</a:t>
            </a:r>
          </a:p>
          <a:p>
            <a:pPr lvl="2"/>
            <a:r>
              <a:rPr lang="en-US" dirty="0" err="1"/>
              <a:t>Ifgrp</a:t>
            </a:r>
            <a:r>
              <a:rPr lang="en-US" dirty="0"/>
              <a:t> configuration</a:t>
            </a:r>
          </a:p>
          <a:p>
            <a:pPr lvl="2"/>
            <a:r>
              <a:rPr lang="en-US" dirty="0"/>
              <a:t>Set MTU</a:t>
            </a:r>
          </a:p>
          <a:p>
            <a:pPr lvl="2"/>
            <a:r>
              <a:rPr lang="en-US" dirty="0"/>
              <a:t>Configure SPs</a:t>
            </a:r>
          </a:p>
          <a:p>
            <a:pPr lvl="2"/>
            <a:r>
              <a:rPr lang="en-US" dirty="0"/>
              <a:t>Configure ASUP</a:t>
            </a:r>
          </a:p>
          <a:p>
            <a:pPr lvl="1"/>
            <a:r>
              <a:rPr lang="en-US" dirty="0"/>
              <a:t>SVM</a:t>
            </a:r>
          </a:p>
          <a:p>
            <a:pPr lvl="2"/>
            <a:r>
              <a:rPr lang="en-US" dirty="0"/>
              <a:t>Create data SVM(s)</a:t>
            </a:r>
          </a:p>
          <a:p>
            <a:pPr lvl="2"/>
            <a:r>
              <a:rPr lang="en-US" dirty="0"/>
              <a:t>Full SVM configuration (data serving at the end)</a:t>
            </a:r>
          </a:p>
        </p:txBody>
      </p:sp>
    </p:spTree>
    <p:extLst>
      <p:ext uri="{BB962C8B-B14F-4D97-AF65-F5344CB8AC3E}">
        <p14:creationId xmlns:p14="http://schemas.microsoft.com/office/powerpoint/2010/main" val="785798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 on Deep Dive with Datalink Innovation Hubs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982" y="1314875"/>
            <a:ext cx="11603700" cy="481265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Verify you can connect to the Lab VPN</a:t>
            </a:r>
          </a:p>
          <a:p>
            <a:pPr lvl="1"/>
            <a:r>
              <a:rPr lang="en-US" dirty="0"/>
              <a:t>Open up the Cisco AnyConnect client on your workstation</a:t>
            </a:r>
          </a:p>
          <a:p>
            <a:pPr lvl="1"/>
            <a:r>
              <a:rPr lang="en-US" dirty="0"/>
              <a:t>Connect to </a:t>
            </a:r>
            <a:r>
              <a:rPr lang="en-US" u="sng" dirty="0" err="1"/>
              <a:t>vpn.datalinklabs.com</a:t>
            </a:r>
            <a:endParaRPr lang="en-US" dirty="0"/>
          </a:p>
          <a:p>
            <a:pPr lvl="1"/>
            <a:r>
              <a:rPr lang="en-US" dirty="0"/>
              <a:t>Use your Lab Active Directory credentials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Browse to </a:t>
            </a:r>
            <a:r>
              <a:rPr lang="en-US" dirty="0">
                <a:hlinkClick r:id="rId2"/>
              </a:rPr>
              <a:t>https://tinyurl.com/insightengsummit-ansible</a:t>
            </a:r>
            <a:r>
              <a:rPr lang="en-US" dirty="0"/>
              <a:t> for the detailed lab guide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Raise your hand if you run into any issues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15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Terraform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4 Linux VMs based on </a:t>
            </a:r>
            <a:r>
              <a:rPr lang="en-US" dirty="0" err="1"/>
              <a:t>RancherOS</a:t>
            </a:r>
            <a:r>
              <a:rPr lang="en-US" dirty="0"/>
              <a:t> (think Kubernetes)</a:t>
            </a:r>
          </a:p>
        </p:txBody>
      </p:sp>
    </p:spTree>
    <p:extLst>
      <p:ext uri="{BB962C8B-B14F-4D97-AF65-F5344CB8AC3E}">
        <p14:creationId xmlns:p14="http://schemas.microsoft.com/office/powerpoint/2010/main" val="3150994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FCC7-FA6E-4E4D-A022-535DEC97A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Questions, Discussion &amp; Follow-up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AA4E9-29F1-7047-A45D-F1BA53C4C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707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FCC7-FA6E-4E4D-A022-535DEC97A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AA4E9-29F1-7047-A45D-F1BA53C4C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7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Presenter 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Dan </a:t>
            </a:r>
            <a:r>
              <a:rPr lang="en-US" dirty="0" err="1"/>
              <a:t>Burkland</a:t>
            </a:r>
            <a:endParaRPr lang="en-US" dirty="0"/>
          </a:p>
          <a:p>
            <a:pPr lvl="1"/>
            <a:r>
              <a:rPr lang="en-US" dirty="0"/>
              <a:t>Senior Data Center Architect</a:t>
            </a:r>
          </a:p>
          <a:p>
            <a:pPr lvl="1"/>
            <a:r>
              <a:rPr lang="en-US" dirty="0"/>
              <a:t>Minneapolis, MN</a:t>
            </a:r>
          </a:p>
          <a:p>
            <a:pPr lvl="1"/>
            <a:r>
              <a:rPr lang="en-US" dirty="0">
                <a:hlinkClick r:id="rId2"/>
              </a:rPr>
              <a:t>Dan.burkland@insight.com</a:t>
            </a:r>
            <a:endParaRPr lang="en-US" dirty="0"/>
          </a:p>
          <a:p>
            <a:pPr lvl="1"/>
            <a:r>
              <a:rPr lang="en-US" dirty="0"/>
              <a:t>(763) 498-3646</a:t>
            </a:r>
          </a:p>
          <a:p>
            <a:pPr lvl="1"/>
            <a:endParaRPr lang="en-US" dirty="0"/>
          </a:p>
          <a:p>
            <a:r>
              <a:rPr lang="en-US" dirty="0"/>
              <a:t>Tim </a:t>
            </a:r>
            <a:r>
              <a:rPr lang="en-US" dirty="0" err="1"/>
              <a:t>Knipper</a:t>
            </a:r>
            <a:endParaRPr lang="en-US" dirty="0"/>
          </a:p>
          <a:p>
            <a:pPr lvl="1"/>
            <a:r>
              <a:rPr lang="en-US" dirty="0"/>
              <a:t>Senior Solutions Architect</a:t>
            </a:r>
          </a:p>
          <a:p>
            <a:pPr lvl="1"/>
            <a:r>
              <a:rPr lang="en-US" dirty="0"/>
              <a:t>Des Moines, IA</a:t>
            </a:r>
          </a:p>
          <a:p>
            <a:pPr lvl="1"/>
            <a:r>
              <a:rPr lang="en-US" dirty="0">
                <a:hlinkClick r:id="rId3"/>
              </a:rPr>
              <a:t>Tim.knipper@insight.com</a:t>
            </a:r>
            <a:endParaRPr lang="en-US" dirty="0"/>
          </a:p>
          <a:p>
            <a:pPr lvl="1"/>
            <a:r>
              <a:rPr lang="en-US" dirty="0"/>
              <a:t>(515) 661-2998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2FA92-FB76-994B-BB30-537F6DEC6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558" y="1314875"/>
            <a:ext cx="4041686" cy="40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5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FCC7-FA6E-4E4D-A022-535DEC97A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Addendum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AA4E9-29F1-7047-A45D-F1BA53C4C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80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Ansible Galaxy</a:t>
            </a:r>
          </a:p>
          <a:p>
            <a:pPr lvl="1"/>
            <a:r>
              <a:rPr lang="en-US" dirty="0">
                <a:hlinkClick r:id="rId2"/>
              </a:rPr>
              <a:t>https://galaxy.ansible.com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Ansible Module Index</a:t>
            </a:r>
          </a:p>
          <a:p>
            <a:pPr lvl="1"/>
            <a:r>
              <a:rPr lang="en-US" dirty="0">
                <a:hlinkClick r:id="rId3"/>
              </a:rPr>
              <a:t>https://docs.ansible.com/ansible/latest/modules/modules_by_category.html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files from this session</a:t>
            </a:r>
          </a:p>
          <a:p>
            <a:pPr lvl="1"/>
            <a:r>
              <a:rPr lang="en-US" dirty="0">
                <a:hlinkClick r:id="rId4"/>
              </a:rPr>
              <a:t>https://github.com/dburkland/insightengsummit_ansible_session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1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FCC7-FA6E-4E4D-A022-535DEC97A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AA4E9-29F1-7047-A45D-F1BA53C4C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Introductions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Automation tools used in this session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 Automation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Configuration Management vs Infrastructure as Code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Automation Tool Overview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Demos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Hands On Deep Dive with Datalink Innovation Hubs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Questions and Follow-up</a:t>
            </a:r>
          </a:p>
        </p:txBody>
      </p:sp>
    </p:spTree>
    <p:extLst>
      <p:ext uri="{BB962C8B-B14F-4D97-AF65-F5344CB8AC3E}">
        <p14:creationId xmlns:p14="http://schemas.microsoft.com/office/powerpoint/2010/main" val="428024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FCC7-FA6E-4E4D-A022-535DEC97A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Automation tools used in this Session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AA4E9-29F1-7047-A45D-F1BA53C4C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25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8E11-791B-2844-AC6E-EC20C360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Tools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179FEFE-EA38-3940-995D-AF2BBAD38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229" y="2796229"/>
            <a:ext cx="2978265" cy="253507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4B93D9-29EC-BB45-9F4C-C2A28965CF7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392613" y="2987834"/>
            <a:ext cx="3481387" cy="208883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E55D839-FF23-EE41-ACC3-C2D3C62BA31D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4"/>
          <a:stretch>
            <a:fillRect/>
          </a:stretch>
        </p:blipFill>
        <p:spPr>
          <a:xfrm>
            <a:off x="8548119" y="2503713"/>
            <a:ext cx="2990738" cy="29907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F474F-5A59-C147-B9CF-DAD7A35E892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Docker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596DF4-8C14-0B4F-AD76-1448A874D5B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anchor="ctr"/>
          <a:lstStyle/>
          <a:p>
            <a:r>
              <a:rPr lang="en-US" dirty="0"/>
              <a:t>Ansible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72341C-CB6C-9D46-9D7D-546BFA1F250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accent3"/>
                </a:solidFill>
              </a:rPr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160244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FCC7-FA6E-4E4D-A022-535DEC97A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AA4E9-29F1-7047-A45D-F1BA53C4C6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4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F61-9867-0344-89CB-72AD9FA1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CBFCF-6579-9A44-A378-F5668F6C5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Consistency across environments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Avoid configuration drift as standards change over time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Ability to repeat common tasks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Desire for known outcomes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Simplicity (think multi-hybrid cloud)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Reprioritization of resources (delegation of day-to-day)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Auditable and versioned infrastructure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364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DCT">
      <a:dk1>
        <a:srgbClr val="554741"/>
      </a:dk1>
      <a:lt1>
        <a:srgbClr val="FFFFFF"/>
      </a:lt1>
      <a:dk2>
        <a:srgbClr val="44546A"/>
      </a:dk2>
      <a:lt2>
        <a:srgbClr val="ECEBEA"/>
      </a:lt2>
      <a:accent1>
        <a:srgbClr val="D40E8C"/>
      </a:accent1>
      <a:accent2>
        <a:srgbClr val="7D716D"/>
      </a:accent2>
      <a:accent3>
        <a:srgbClr val="B01C87"/>
      </a:accent3>
      <a:accent4>
        <a:srgbClr val="D30C55"/>
      </a:accent4>
      <a:accent5>
        <a:srgbClr val="A39DA3"/>
      </a:accent5>
      <a:accent6>
        <a:srgbClr val="582873"/>
      </a:accent6>
      <a:hlink>
        <a:srgbClr val="57B5E6"/>
      </a:hlink>
      <a:folHlink>
        <a:srgbClr val="D40E8C"/>
      </a:folHlink>
    </a:clrScheme>
    <a:fontScheme name="InsightUpdated">
      <a:majorFont>
        <a:latin typeface="Rockwell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Insight_PPT_Template_LogoTop_Widescreen</Template>
  <TotalTime>1012</TotalTime>
  <Words>939</Words>
  <Application>Microsoft Macintosh PowerPoint</Application>
  <PresentationFormat>Widescreen</PresentationFormat>
  <Paragraphs>189</Paragraphs>
  <Slides>31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Rockwell</vt:lpstr>
      <vt:lpstr>Verdana</vt:lpstr>
      <vt:lpstr>Office Theme</vt:lpstr>
      <vt:lpstr>Ansible Automation</vt:lpstr>
      <vt:lpstr>Presenters</vt:lpstr>
      <vt:lpstr>Presenter Contact Information</vt:lpstr>
      <vt:lpstr>Agenda</vt:lpstr>
      <vt:lpstr>Agenda</vt:lpstr>
      <vt:lpstr> Automation tools used in this Session</vt:lpstr>
      <vt:lpstr>Automation Tools</vt:lpstr>
      <vt:lpstr>Why Automation</vt:lpstr>
      <vt:lpstr>Why Automation</vt:lpstr>
      <vt:lpstr>Configuration Management vs Infrastructure as Code</vt:lpstr>
      <vt:lpstr>Configuration Management vs Infrastructure as Code</vt:lpstr>
      <vt:lpstr>Configuration Management vs Infrastructure as Code (Cont.)</vt:lpstr>
      <vt:lpstr>Automation Tools Overview</vt:lpstr>
      <vt:lpstr>Docker Overview</vt:lpstr>
      <vt:lpstr>Ansible Overview</vt:lpstr>
      <vt:lpstr>Ansible Overview (Cont.)</vt:lpstr>
      <vt:lpstr>Ansible Tower</vt:lpstr>
      <vt:lpstr>Ansible Best Practices</vt:lpstr>
      <vt:lpstr>Terraform Overview</vt:lpstr>
      <vt:lpstr>Terraform Overview (Cont.)</vt:lpstr>
      <vt:lpstr>Terraform Versions</vt:lpstr>
      <vt:lpstr>Terraform Best Practices</vt:lpstr>
      <vt:lpstr>Demos</vt:lpstr>
      <vt:lpstr>Ansible - Networking Demos</vt:lpstr>
      <vt:lpstr>Ansible - Storage Demo</vt:lpstr>
      <vt:lpstr>Hands on Deep Dive with Datalink Innovation Hubs</vt:lpstr>
      <vt:lpstr>Terraform Demo</vt:lpstr>
      <vt:lpstr>Questions, Discussion &amp; Follow-up</vt:lpstr>
      <vt:lpstr>Thank You</vt:lpstr>
      <vt:lpstr>Addendum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Dan Burkland</cp:lastModifiedBy>
  <cp:revision>135</cp:revision>
  <dcterms:created xsi:type="dcterms:W3CDTF">2017-04-12T19:34:37Z</dcterms:created>
  <dcterms:modified xsi:type="dcterms:W3CDTF">2019-02-12T18:29:03Z</dcterms:modified>
</cp:coreProperties>
</file>